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1"/>
  </p:notesMasterIdLst>
  <p:handoutMasterIdLst>
    <p:handoutMasterId r:id="rId12"/>
  </p:handoutMasterIdLst>
  <p:sldIdLst>
    <p:sldId id="298" r:id="rId5"/>
    <p:sldId id="284" r:id="rId6"/>
    <p:sldId id="283" r:id="rId7"/>
    <p:sldId id="292" r:id="rId8"/>
    <p:sldId id="297"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2" autoAdjust="0"/>
  </p:normalViewPr>
  <p:slideViewPr>
    <p:cSldViewPr snapToGrid="0">
      <p:cViewPr varScale="1">
        <p:scale>
          <a:sx n="68" d="100"/>
          <a:sy n="68" d="100"/>
        </p:scale>
        <p:origin x="616" y="44"/>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12/20/2020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12/20/2020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EE4FF0-9B69-43ED-8E45-880C6F33B2B4}"/>
              </a:ext>
            </a:extLst>
          </p:cNvPr>
          <p:cNvPicPr/>
          <p:nvPr/>
        </p:nvPicPr>
        <p:blipFill rotWithShape="1">
          <a:blip r:embed="rId2">
            <a:extLst>
              <a:ext uri="{28A0092B-C50C-407E-A947-70E740481C1C}">
                <a14:useLocalDpi xmlns:a14="http://schemas.microsoft.com/office/drawing/2010/main" val="0"/>
              </a:ext>
            </a:extLst>
          </a:blip>
          <a:srcRect l="7728" t="33055" r="10275" b="35695"/>
          <a:stretch/>
        </p:blipFill>
        <p:spPr bwMode="auto">
          <a:xfrm>
            <a:off x="9955879" y="4259695"/>
            <a:ext cx="2060830" cy="81375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A97148-0AD9-4A4C-8E90-7A635F8D7E27}"/>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7101" y="5164700"/>
            <a:ext cx="783844" cy="1462242"/>
          </a:xfrm>
          <a:prstGeom prst="rect">
            <a:avLst/>
          </a:prstGeom>
        </p:spPr>
      </p:pic>
      <p:pic>
        <p:nvPicPr>
          <p:cNvPr id="1026" name="Picture 2" descr="GROWING UP IN G21: THE HEALTH &amp; WELLBEING OF CHILDREN 0-8 YEARS (2020) - G21">
            <a:extLst>
              <a:ext uri="{FF2B5EF4-FFF2-40B4-BE49-F238E27FC236}">
                <a16:creationId xmlns:a16="http://schemas.microsoft.com/office/drawing/2014/main" id="{2652498B-38FE-4B9A-B517-B0AD44438840}"/>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2084" r="2084"/>
          <a:stretch>
            <a:fillRect/>
          </a:stretch>
        </p:blipFill>
        <p:spPr bwMode="auto">
          <a:xfrm>
            <a:off x="0" y="0"/>
            <a:ext cx="9780588" cy="68040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526890"/>
            <a:ext cx="8991600" cy="1545458"/>
          </a:xfrm>
          <a:ln>
            <a:solidFill>
              <a:schemeClr val="accent1"/>
            </a:solidFill>
          </a:ln>
        </p:spPr>
        <p:txBody>
          <a:bodyPr/>
          <a:lstStyle/>
          <a:p>
            <a:r>
              <a:rPr lang="en-US" sz="4800" i="1" dirty="0">
                <a:latin typeface="Times New Roman" panose="02020603050405020304" pitchFamily="18" charset="0"/>
                <a:cs typeface="Times New Roman" panose="02020603050405020304" pitchFamily="18" charset="0"/>
              </a:rPr>
              <a:t>Identifying Barriers Regarding Access to Services for Children 0-8</a:t>
            </a:r>
            <a:br>
              <a:rPr lang="en-US" dirty="0"/>
            </a:br>
            <a:endParaRPr lang="en-US"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20064" y="4082180"/>
            <a:ext cx="6580188" cy="1082520"/>
          </a:xfrm>
          <a:solidFill>
            <a:srgbClr val="FFC000">
              <a:alpha val="80000"/>
            </a:srgbClr>
          </a:solidFill>
        </p:spPr>
        <p:txBody>
          <a:bodyPr/>
          <a:lstStyle/>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Regina Lewis, LMSW</a:t>
            </a:r>
          </a:p>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Help Me Grow Mississippi, Program Director </a:t>
            </a: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218611" y="592255"/>
            <a:ext cx="4589060" cy="567241"/>
          </a:xfrm>
        </p:spPr>
        <p:txBody>
          <a:bodyPr/>
          <a:lstStyle/>
          <a:p>
            <a:r>
              <a:rPr lang="en-US" sz="4800" dirty="0">
                <a:latin typeface="Times New Roman" panose="02020603050405020304" pitchFamily="18" charset="0"/>
                <a:cs typeface="Times New Roman" panose="02020603050405020304" pitchFamily="18" charset="0"/>
              </a:rPr>
              <a:t>Introduction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8286173" y="3026004"/>
            <a:ext cx="2939052" cy="1477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6152" name="Picture 8" descr="The Developmental Milestones in Children">
            <a:extLst>
              <a:ext uri="{FF2B5EF4-FFF2-40B4-BE49-F238E27FC236}">
                <a16:creationId xmlns:a16="http://schemas.microsoft.com/office/drawing/2014/main" id="{ED895FFA-5743-405B-A513-D8665C9C1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58"/>
          <a:stretch/>
        </p:blipFill>
        <p:spPr bwMode="auto">
          <a:xfrm>
            <a:off x="7706933" y="0"/>
            <a:ext cx="44850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3">
            <a:extLst>
              <a:ext uri="{FF2B5EF4-FFF2-40B4-BE49-F238E27FC236}">
                <a16:creationId xmlns:a16="http://schemas.microsoft.com/office/drawing/2014/main" id="{11B9C5DD-A48B-40E2-9BD5-1537C2CCCCBC}"/>
              </a:ext>
            </a:extLst>
          </p:cNvPr>
          <p:cNvSpPr txBox="1">
            <a:spLocks/>
          </p:cNvSpPr>
          <p:nvPr/>
        </p:nvSpPr>
        <p:spPr>
          <a:xfrm>
            <a:off x="670348" y="2363035"/>
            <a:ext cx="7036585" cy="349603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b="0" dirty="0">
                <a:latin typeface="Times New Roman" panose="02020603050405020304" pitchFamily="18" charset="0"/>
                <a:cs typeface="Times New Roman" panose="02020603050405020304" pitchFamily="18" charset="0"/>
              </a:rPr>
              <a:t>When the needs of at-risk children are recognized and appropriate programs and services are identified, connecting children and their families to such services, often prove difficult due to the lack of knowledge of available programs, eligibility requirements, transportation restrictions, limited access to a broad spectrum of professional services, and persistence in overcoming barriers.  </a:t>
            </a:r>
          </a:p>
        </p:txBody>
      </p:sp>
    </p:spTree>
    <p:extLst>
      <p:ext uri="{BB962C8B-B14F-4D97-AF65-F5344CB8AC3E}">
        <p14:creationId xmlns:p14="http://schemas.microsoft.com/office/powerpoint/2010/main" val="318883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0" y="2007909"/>
            <a:ext cx="6096000" cy="4260918"/>
          </a:xfrm>
        </p:spPr>
        <p:txBody>
          <a:bodyPr/>
          <a:lstStyle/>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Families are often either ineligible for affordable health insurance or lack insurance due to the inability to make appointments for application and renewal (transportation, stable phone, or consistent housing for mail-in correspondence).  </a:t>
            </a:r>
          </a:p>
          <a:p>
            <a:pPr marL="0" indent="0" algn="ctr">
              <a:buNone/>
            </a:pPr>
            <a:r>
              <a:rPr lang="en-US" sz="2000" dirty="0">
                <a:latin typeface="Times New Roman" panose="02020603050405020304" pitchFamily="18" charset="0"/>
                <a:cs typeface="Times New Roman" panose="02020603050405020304" pitchFamily="18" charset="0"/>
              </a:rPr>
              <a:t>Preventative care options for children are only provided through primary care physicians whom children see once                      a year at best. </a:t>
            </a:r>
          </a:p>
          <a:p>
            <a:pPr marL="0" indent="0" algn="ctr">
              <a:buNone/>
            </a:pPr>
            <a:r>
              <a:rPr lang="en-US" sz="2000" dirty="0">
                <a:latin typeface="Times New Roman" panose="02020603050405020304" pitchFamily="18" charset="0"/>
                <a:cs typeface="Times New Roman" panose="02020603050405020304" pitchFamily="18" charset="0"/>
              </a:rPr>
              <a:t>Even some of these services (tests and screenings) are                        not covered by insurance. Co-pays and out-of-pocket                       costs inhibit families from accessing needed care.</a:t>
            </a:r>
          </a:p>
          <a:p>
            <a:pPr marL="0" indent="0">
              <a:buNone/>
            </a:pPr>
            <a:endParaRPr lang="en-US" sz="40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4098" name="Picture 2" descr="Emblem Ghi Covered Covered Drug &amp; Alcohol Rehab • CA">
            <a:extLst>
              <a:ext uri="{FF2B5EF4-FFF2-40B4-BE49-F238E27FC236}">
                <a16:creationId xmlns:a16="http://schemas.microsoft.com/office/drawing/2014/main" id="{1CDFCE9A-19FE-4F46-BF9F-1A294862C87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3420" r="23420"/>
          <a:stretch>
            <a:fillRect/>
          </a:stretch>
        </p:blipFill>
        <p:spPr bwMode="auto">
          <a:xfrm>
            <a:off x="6096000" y="1"/>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410067"/>
            <a:ext cx="6096000" cy="1494148"/>
          </a:xfrm>
        </p:spPr>
        <p:txBody>
          <a:bodyPr/>
          <a:lstStyle/>
          <a:p>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Inadequate or No Health Insurance</a:t>
            </a:r>
            <a:br>
              <a:rPr lang="en-US" sz="4800" dirty="0"/>
            </a:br>
            <a:endParaRPr lang="en-US" sz="4800" dirty="0"/>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 Ways Hospitals Can Improve Healthcare Access">
            <a:extLst>
              <a:ext uri="{FF2B5EF4-FFF2-40B4-BE49-F238E27FC236}">
                <a16:creationId xmlns:a16="http://schemas.microsoft.com/office/drawing/2014/main" id="{63690247-D391-4536-B19E-FFA80E4C5C5E}"/>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848" b="6848"/>
          <a:stretch>
            <a:fillRect/>
          </a:stretch>
        </p:blipFill>
        <p:spPr bwMode="auto">
          <a:xfrm>
            <a:off x="2411412" y="0"/>
            <a:ext cx="9780588" cy="63713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1245508"/>
            <a:ext cx="5958000" cy="1422278"/>
          </a:xfrm>
          <a:ln>
            <a:solidFill>
              <a:schemeClr val="accent1"/>
            </a:solidFill>
          </a:ln>
        </p:spPr>
        <p:txBody>
          <a:bodyPr/>
          <a:lstStyle/>
          <a:p>
            <a:r>
              <a:rPr lang="en-US" sz="4800" dirty="0">
                <a:latin typeface="Times New Roman" panose="02020603050405020304" pitchFamily="18" charset="0"/>
                <a:cs typeface="Times New Roman" panose="02020603050405020304" pitchFamily="18" charset="0"/>
              </a:rPr>
              <a:t>Transportation</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a:xfrm>
            <a:off x="-1700" y="2403835"/>
            <a:ext cx="5956300" cy="2809189"/>
          </a:xfrm>
          <a:solidFill>
            <a:schemeClr val="tx1">
              <a:alpha val="80000"/>
            </a:schemeClr>
          </a:solidFill>
        </p:spPr>
        <p:txBody>
          <a:bodyPr/>
          <a:lstStyle/>
          <a:p>
            <a:pPr algn="ctr"/>
            <a:r>
              <a:rPr lang="en-US" sz="2700" dirty="0">
                <a:solidFill>
                  <a:srgbClr val="00B050"/>
                </a:solidFill>
                <a:latin typeface="Times New Roman" panose="02020603050405020304" pitchFamily="18" charset="0"/>
                <a:cs typeface="Times New Roman" panose="02020603050405020304" pitchFamily="18" charset="0"/>
              </a:rPr>
              <a:t>Transportation is a major barrier related to why many families are unable to get their children connected to needed services. In a rural state like Mississippi, reliable transportation is vital for people to get where they are going. </a:t>
            </a:r>
            <a:endParaRPr lang="en-US" sz="27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a:lstStyle/>
          <a:p>
            <a:pPr marL="0" indent="0" algn="ctr">
              <a:buNone/>
            </a:pPr>
            <a:r>
              <a:rPr lang="en-US" sz="3600" dirty="0">
                <a:latin typeface="Times New Roman" panose="02020603050405020304" pitchFamily="18" charset="0"/>
                <a:cs typeface="Times New Roman" panose="02020603050405020304" pitchFamily="18" charset="0"/>
              </a:rPr>
              <a:t>Families in Mississippi suffer because they live in areas where there are limited health and mental health services, leaving children untreated. </a:t>
            </a:r>
          </a:p>
        </p:txBody>
      </p:sp>
      <p:pic>
        <p:nvPicPr>
          <p:cNvPr id="2050" name="Picture 2" descr="Are rural charter schools viable in Mississippi? - The Hechinger Report">
            <a:extLst>
              <a:ext uri="{FF2B5EF4-FFF2-40B4-BE49-F238E27FC236}">
                <a16:creationId xmlns:a16="http://schemas.microsoft.com/office/drawing/2014/main" id="{5C98E3E4-A23E-4A1F-9B0C-D050C4C68AF2}"/>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104" r="181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523455" y="1869795"/>
            <a:ext cx="6641900" cy="1124345"/>
          </a:xfrm>
        </p:spPr>
        <p:txBody>
          <a:bodyPr/>
          <a:lstStyle/>
          <a:p>
            <a:pPr algn="ctr"/>
            <a:r>
              <a:rPr lang="en-US" sz="4800" dirty="0">
                <a:latin typeface="Times New Roman" panose="02020603050405020304" pitchFamily="18" charset="0"/>
                <a:cs typeface="Times New Roman" panose="02020603050405020304" pitchFamily="18" charset="0"/>
              </a:rPr>
              <a:t>Limited Resources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533116" y="2733772"/>
            <a:ext cx="6641626" cy="1029875"/>
          </a:xfrm>
          <a:solidFill>
            <a:srgbClr val="FFC000">
              <a:alpha val="80000"/>
            </a:srgbClr>
          </a:solidFill>
        </p:spPr>
        <p:txBody>
          <a:bodyPr/>
          <a:lstStyle/>
          <a:p>
            <a:pPr algn="ct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Help Me Grow Family &amp; Community Outreach and                                      Data Collection Analysis Helps to Identify and address Barriers</a:t>
            </a:r>
          </a:p>
        </p:txBody>
      </p:sp>
    </p:spTree>
    <p:extLst>
      <p:ext uri="{BB962C8B-B14F-4D97-AF65-F5344CB8AC3E}">
        <p14:creationId xmlns:p14="http://schemas.microsoft.com/office/powerpoint/2010/main" val="72209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7745516" y="100271"/>
            <a:ext cx="4425101" cy="1062300"/>
          </a:xfrm>
          <a:solidFill>
            <a:schemeClr val="bg2"/>
          </a:solidFill>
        </p:spPr>
        <p:txBody>
          <a:bodyPr/>
          <a:lstStyle/>
          <a:p>
            <a:pPr algn="ctr"/>
            <a:r>
              <a:rPr lang="en-US" dirty="0">
                <a:latin typeface="Times New Roman" panose="02020603050405020304" pitchFamily="18" charset="0"/>
                <a:cs typeface="Times New Roman" panose="02020603050405020304" pitchFamily="18" charset="0"/>
              </a:rPr>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8056993" y="1118902"/>
            <a:ext cx="3802145" cy="906670"/>
          </a:xfrm>
          <a:solidFill>
            <a:schemeClr val="bg2"/>
          </a:solidFill>
        </p:spPr>
        <p:txBody>
          <a:bodyPr/>
          <a:lstStyle/>
          <a:p>
            <a:pPr algn="ctr"/>
            <a:r>
              <a:rPr lang="en-US" sz="3200" dirty="0">
                <a:solidFill>
                  <a:schemeClr val="tx1"/>
                </a:solidFill>
                <a:latin typeface="Times New Roman" panose="02020603050405020304" pitchFamily="18" charset="0"/>
                <a:cs typeface="Times New Roman" panose="02020603050405020304" pitchFamily="18" charset="0"/>
              </a:rPr>
              <a:t>Regina Lewis, </a:t>
            </a:r>
            <a:r>
              <a:rPr lang="en-US" sz="2800" dirty="0">
                <a:solidFill>
                  <a:schemeClr val="tx1"/>
                </a:solidFill>
                <a:latin typeface="Times New Roman" panose="02020603050405020304" pitchFamily="18" charset="0"/>
                <a:cs typeface="Times New Roman" panose="02020603050405020304" pitchFamily="18" charset="0"/>
              </a:rPr>
              <a:t>LMSW</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8502894" y="2943779"/>
            <a:ext cx="2910342" cy="537719"/>
          </a:xfrm>
          <a:solidFill>
            <a:schemeClr val="bg2"/>
          </a:solidFill>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601-957-7670</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8188097" y="3516134"/>
            <a:ext cx="3627746" cy="639047"/>
          </a:xfrm>
          <a:solidFill>
            <a:schemeClr val="bg2"/>
          </a:solidFill>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rlewis@mffk.org</a:t>
            </a:r>
          </a:p>
        </p:txBody>
      </p:sp>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7938921" y="1931522"/>
            <a:ext cx="4126099" cy="734665"/>
          </a:xfrm>
          <a:solidFill>
            <a:schemeClr val="bg2"/>
          </a:solidFill>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Help Me Grow Mississippi </a:t>
            </a:r>
          </a:p>
        </p:txBody>
      </p:sp>
      <p:sp>
        <p:nvSpPr>
          <p:cNvPr id="8" name="Text Placeholder 4">
            <a:extLst>
              <a:ext uri="{FF2B5EF4-FFF2-40B4-BE49-F238E27FC236}">
                <a16:creationId xmlns:a16="http://schemas.microsoft.com/office/drawing/2014/main" id="{AC440D1E-25E1-41E3-8EC0-0C02A74D7CA3}"/>
              </a:ext>
            </a:extLst>
          </p:cNvPr>
          <p:cNvSpPr txBox="1">
            <a:spLocks/>
          </p:cNvSpPr>
          <p:nvPr/>
        </p:nvSpPr>
        <p:spPr>
          <a:xfrm>
            <a:off x="8396404" y="4240024"/>
            <a:ext cx="3123321" cy="537719"/>
          </a:xfrm>
          <a:prstGeom prst="rect">
            <a:avLst/>
          </a:prstGeom>
          <a:solidFill>
            <a:schemeClr val="bg2"/>
          </a:solidFill>
        </p:spPr>
        <p:txBody>
          <a:bodyPr vert="horz" lIns="0" tIns="0" rIns="72000" bIns="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solidFill>
                  <a:schemeClr val="tx1"/>
                </a:solidFill>
                <a:latin typeface="Times New Roman" panose="02020603050405020304" pitchFamily="18" charset="0"/>
                <a:cs typeface="Times New Roman" panose="02020603050405020304" pitchFamily="18" charset="0"/>
              </a:rPr>
              <a:t>www.mffk.org</a:t>
            </a:r>
          </a:p>
        </p:txBody>
      </p:sp>
      <p:pic>
        <p:nvPicPr>
          <p:cNvPr id="1026" name="Picture 2" descr="Top 6 Best Question-Answer Websites">
            <a:extLst>
              <a:ext uri="{FF2B5EF4-FFF2-40B4-BE49-F238E27FC236}">
                <a16:creationId xmlns:a16="http://schemas.microsoft.com/office/drawing/2014/main" id="{649794A9-5229-4E00-8CDB-E01AD513968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770" r="5770"/>
          <a:stretch>
            <a:fillRect/>
          </a:stretch>
        </p:blipFill>
        <p:spPr bwMode="auto">
          <a:xfrm>
            <a:off x="-1" y="0"/>
            <a:ext cx="7542512" cy="680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0168C6C-148D-42D9-872F-489AB829B851}"/>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2131" y="4803655"/>
            <a:ext cx="783844" cy="1462242"/>
          </a:xfrm>
          <a:prstGeom prst="rect">
            <a:avLst/>
          </a:prstGeom>
        </p:spPr>
      </p:pic>
    </p:spTree>
    <p:extLst>
      <p:ext uri="{BB962C8B-B14F-4D97-AF65-F5344CB8AC3E}">
        <p14:creationId xmlns:p14="http://schemas.microsoft.com/office/powerpoint/2010/main" val="4153678306"/>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282</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Candara</vt:lpstr>
      <vt:lpstr>Corbel</vt:lpstr>
      <vt:lpstr>Times New Roman</vt:lpstr>
      <vt:lpstr>Office Theme</vt:lpstr>
      <vt:lpstr>Identifying Barriers Regarding Access to Services for Children 0-8 </vt:lpstr>
      <vt:lpstr>Introduction </vt:lpstr>
      <vt:lpstr> Inadequate or No Health Insurance </vt:lpstr>
      <vt:lpstr>Transportation</vt:lpstr>
      <vt:lpstr>Limited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2020-12-04T17:13:18Z</dcterms:created>
  <dcterms:modified xsi:type="dcterms:W3CDTF">2020-12-22T00:46:08Z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